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00" r:id="rId2"/>
    <p:sldId id="272" r:id="rId3"/>
    <p:sldId id="292" r:id="rId4"/>
    <p:sldId id="327" r:id="rId5"/>
    <p:sldId id="368" r:id="rId6"/>
    <p:sldId id="349" r:id="rId7"/>
    <p:sldId id="370" r:id="rId8"/>
    <p:sldId id="369" r:id="rId9"/>
    <p:sldId id="373" r:id="rId10"/>
    <p:sldId id="385" r:id="rId11"/>
    <p:sldId id="372" r:id="rId12"/>
    <p:sldId id="386" r:id="rId13"/>
    <p:sldId id="374" r:id="rId14"/>
    <p:sldId id="387" r:id="rId15"/>
    <p:sldId id="371" r:id="rId16"/>
    <p:sldId id="388" r:id="rId17"/>
    <p:sldId id="384" r:id="rId18"/>
    <p:sldId id="389" r:id="rId19"/>
    <p:sldId id="375" r:id="rId20"/>
    <p:sldId id="390" r:id="rId21"/>
    <p:sldId id="376" r:id="rId22"/>
    <p:sldId id="391" r:id="rId23"/>
    <p:sldId id="377" r:id="rId24"/>
    <p:sldId id="379" r:id="rId25"/>
    <p:sldId id="381" r:id="rId26"/>
    <p:sldId id="393" r:id="rId27"/>
    <p:sldId id="394" r:id="rId28"/>
    <p:sldId id="367" r:id="rId29"/>
    <p:sldId id="392" r:id="rId30"/>
    <p:sldId id="395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Khula" panose="02000000000000000000" pitchFamily="2" charset="0"/>
      <p:regular r:id="rId44"/>
      <p:bold r:id="rId45"/>
    </p:embeddedFont>
    <p:embeddedFont>
      <p:font typeface="Khula SemiBold" panose="02000000000000000000" pitchFamily="2" charset="0"/>
      <p:regular r:id="rId46"/>
      <p:bold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Poppins" pitchFamily="2" charset="77"/>
      <p:regular r:id="rId52"/>
      <p:bold r:id="rId53"/>
      <p:italic r:id="rId54"/>
      <p:boldItalic r:id="rId55"/>
    </p:embeddedFont>
    <p:embeddedFont>
      <p:font typeface="Poppins Medium" panose="020B0604020202020204" pitchFamily="34" charset="0"/>
      <p:regular r:id="rId56"/>
      <p:italic r:id="rId57"/>
    </p:embeddedFont>
    <p:embeddedFont>
      <p:font typeface="Poppins SemiBold" panose="020B0604020202020204" pitchFamily="34" charset="0"/>
      <p:regular r:id="rId58"/>
      <p:bold r:id="rId59"/>
      <p:italic r:id="rId60"/>
      <p:boldItalic r:id="rId61"/>
    </p:embeddedFont>
  </p:embeddedFontLst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8E777D-897B-F2FD-5A10-F9826F32F73B}" name="Gregg Flagg" initials="GF" userId="S::gregg.flagg@improving.com::81540305-84c7-4d0e-b2f6-7663baa30b56" providerId="AD"/>
  <p188:author id="{F50C07C3-618F-5FE9-A4A9-16D1EC4860B0}" name="Chris Steele" initials="CS" userId="S::Chris.Steele@improving.com::2bfe9b69-0ab1-4518-8238-bc7ded26ab64" providerId="AD"/>
  <p188:author id="{310190F4-64ED-C7F4-954A-B5B2BE17CF8C}" name="Chris Steele" initials="CS" userId="S::chris.steele@improving.com::2bfe9b69-0ab1-4518-8238-bc7ded26ab6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7D3"/>
    <a:srgbClr val="005596"/>
    <a:srgbClr val="5CC3A8"/>
    <a:srgbClr val="EA592C"/>
    <a:srgbClr val="168FB2"/>
    <a:srgbClr val="E48736"/>
    <a:srgbClr val="0F797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08C981-387C-435B-823E-8A5FDC42B3AD}" v="814" dt="2023-03-23T20:18:19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0"/>
    <p:restoredTop sz="81088"/>
  </p:normalViewPr>
  <p:slideViewPr>
    <p:cSldViewPr snapToGrid="0">
      <p:cViewPr varScale="1">
        <p:scale>
          <a:sx n="102" d="100"/>
          <a:sy n="102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viewProps" Target="viewProp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g Flagg" userId="81540305-84c7-4d0e-b2f6-7663baa30b56" providerId="ADAL" clId="{C708C981-387C-435B-823E-8A5FDC42B3AD}"/>
    <pc:docChg chg="modSld">
      <pc:chgData name="Gregg Flagg" userId="81540305-84c7-4d0e-b2f6-7663baa30b56" providerId="ADAL" clId="{C708C981-387C-435B-823E-8A5FDC42B3AD}" dt="2023-03-23T20:18:19.125" v="6" actId="6549"/>
      <pc:docMkLst>
        <pc:docMk/>
      </pc:docMkLst>
      <pc:sldChg chg="modSp">
        <pc:chgData name="Gregg Flagg" userId="81540305-84c7-4d0e-b2f6-7663baa30b56" providerId="ADAL" clId="{C708C981-387C-435B-823E-8A5FDC42B3AD}" dt="2023-03-23T20:18:19.125" v="6" actId="6549"/>
        <pc:sldMkLst>
          <pc:docMk/>
          <pc:sldMk cId="407093756" sldId="373"/>
        </pc:sldMkLst>
        <pc:spChg chg="mod">
          <ac:chgData name="Gregg Flagg" userId="81540305-84c7-4d0e-b2f6-7663baa30b56" providerId="ADAL" clId="{C708C981-387C-435B-823E-8A5FDC42B3AD}" dt="2023-03-23T20:18:19.125" v="6" actId="6549"/>
          <ac:spMkLst>
            <pc:docMk/>
            <pc:sldMk cId="407093756" sldId="373"/>
            <ac:spMk id="5" creationId="{43889D66-EFED-B4E3-45C6-6A9D1960B118}"/>
          </ac:spMkLst>
        </pc:spChg>
      </pc:sldChg>
      <pc:sldChg chg="mod modShow">
        <pc:chgData name="Gregg Flagg" userId="81540305-84c7-4d0e-b2f6-7663baa30b56" providerId="ADAL" clId="{C708C981-387C-435B-823E-8A5FDC42B3AD}" dt="2023-03-23T19:09:58.029" v="1" actId="729"/>
        <pc:sldMkLst>
          <pc:docMk/>
          <pc:sldMk cId="2421503287" sldId="377"/>
        </pc:sldMkLst>
      </pc:sldChg>
      <pc:sldChg chg="mod modShow">
        <pc:chgData name="Gregg Flagg" userId="81540305-84c7-4d0e-b2f6-7663baa30b56" providerId="ADAL" clId="{C708C981-387C-435B-823E-8A5FDC42B3AD}" dt="2023-03-23T19:11:04.737" v="3" actId="729"/>
        <pc:sldMkLst>
          <pc:docMk/>
          <pc:sldMk cId="4015088166" sldId="379"/>
        </pc:sldMkLst>
      </pc:sldChg>
      <pc:sldChg chg="mod modShow">
        <pc:chgData name="Gregg Flagg" userId="81540305-84c7-4d0e-b2f6-7663baa30b56" providerId="ADAL" clId="{C708C981-387C-435B-823E-8A5FDC42B3AD}" dt="2023-03-23T19:09:16.269" v="0" actId="729"/>
        <pc:sldMkLst>
          <pc:docMk/>
          <pc:sldMk cId="1301541739" sldId="3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6/8/23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761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Read-Through – lazy-loading</a:t>
            </a:r>
          </a:p>
          <a:p>
            <a:r>
              <a:rPr lang="en-US" dirty="0"/>
              <a:t>Write-Through – always write to cache and then cache to </a:t>
            </a:r>
            <a:r>
              <a:rPr lang="en-US" dirty="0" err="1"/>
              <a:t>db</a:t>
            </a:r>
            <a:endParaRPr lang="en-US" dirty="0"/>
          </a:p>
          <a:p>
            <a:r>
              <a:rPr lang="en-US" dirty="0"/>
              <a:t>Write-behind – Same as write through but async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11442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codeahoy.com</a:t>
            </a:r>
            <a:r>
              <a:rPr lang="en-US" dirty="0"/>
              <a:t>/2017/08/11/caching-strategies-and-how-to-choose-the-right-one/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8201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 to avoid with retry storm</a:t>
            </a:r>
          </a:p>
          <a:p>
            <a:endParaRPr lang="en-US" dirty="0"/>
          </a:p>
          <a:p>
            <a:r>
              <a:rPr lang="en-US" dirty="0"/>
              <a:t>Exponential backoff – retry after 1s and then 2 and then 4 etc.</a:t>
            </a:r>
          </a:p>
          <a:p>
            <a:endParaRPr lang="en-US" dirty="0"/>
          </a:p>
          <a:p>
            <a:r>
              <a:rPr lang="en-US" dirty="0"/>
              <a:t>Azure services – retry often – be more aggressive</a:t>
            </a:r>
          </a:p>
          <a:p>
            <a:endParaRPr lang="en-US" dirty="0"/>
          </a:p>
          <a:p>
            <a:r>
              <a:rPr lang="en-US" dirty="0"/>
              <a:t>Smart retry – 429 too many requests (throttled?), 404 not found, </a:t>
            </a:r>
          </a:p>
          <a:p>
            <a:endParaRPr lang="en-US" dirty="0"/>
          </a:p>
          <a:p>
            <a:r>
              <a:rPr lang="en-US" dirty="0"/>
              <a:t>Business requirements – transient errors could mean something entirely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0134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digitalvarys.com</a:t>
            </a:r>
            <a:r>
              <a:rPr lang="en-US" dirty="0"/>
              <a:t>/what-is-circuit-breaker-design-pattern/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59353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08244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-us/azure/architecture/patterns/throttling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75236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Unattended consequences of using an ORM</a:t>
            </a:r>
          </a:p>
          <a:p>
            <a:endParaRPr lang="en-US" dirty="0"/>
          </a:p>
          <a:p>
            <a:r>
              <a:rPr lang="en-US" dirty="0"/>
              <a:t>Used to be that we should push everything to the </a:t>
            </a:r>
            <a:r>
              <a:rPr lang="en-US" dirty="0" err="1"/>
              <a:t>db</a:t>
            </a:r>
            <a:r>
              <a:rPr lang="en-US" dirty="0"/>
              <a:t> – chunky over chatty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61257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build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21967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Touch on the fact that people are likely already using some of these without knowing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7985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009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 source: https://</a:t>
            </a:r>
            <a:r>
              <a:rPr lang="en-US" dirty="0" err="1"/>
              <a:t>nightlies.apache.org</a:t>
            </a:r>
            <a:r>
              <a:rPr lang="en-US" dirty="0"/>
              <a:t>/</a:t>
            </a:r>
            <a:r>
              <a:rPr lang="en-US" dirty="0" err="1"/>
              <a:t>flink</a:t>
            </a:r>
            <a:r>
              <a:rPr lang="en-US" dirty="0"/>
              <a:t>/flink-docs-release-1.13/docs/dev/</a:t>
            </a:r>
            <a:r>
              <a:rPr lang="en-US" dirty="0" err="1"/>
              <a:t>datastream</a:t>
            </a:r>
            <a:r>
              <a:rPr lang="en-US" dirty="0"/>
              <a:t>/operators/</a:t>
            </a:r>
            <a:r>
              <a:rPr lang="en-US" dirty="0" err="1"/>
              <a:t>asyncio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32886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0934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blog.cdemi.io</a:t>
            </a:r>
            <a:r>
              <a:rPr lang="en-US" dirty="0"/>
              <a:t>/design-patterns-queue-based-load-leveling-pattern/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5400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36344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9364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cloud.google.com</a:t>
            </a:r>
            <a:r>
              <a:rPr lang="en-US" dirty="0"/>
              <a:t>/datastore/docs/articles/balancing-strong-and-eventual-consistency-with-google-cloud-datastore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16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02495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2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C70F9-AEA3-7C43-811F-9B9E37D44C85}" type="datetime1">
              <a:rPr lang="en-US" smtClean="0"/>
              <a:t>6/8/23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©2008-2020 Improving Enterprises, Inc. - Confidential and Proprietary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5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D97699B-8919-B1F6-A02D-EF2A56601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BB1F52-9EAE-E6A3-1CC9-F2D6F45D7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1111" r="41777"/>
          <a:stretch/>
        </p:blipFill>
        <p:spPr>
          <a:xfrm>
            <a:off x="2991634" y="7471960"/>
            <a:ext cx="2086253" cy="12081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47388-EF42-A5D8-550E-596C599A0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898" r="62456"/>
          <a:stretch/>
        </p:blipFill>
        <p:spPr>
          <a:xfrm>
            <a:off x="230678" y="7478678"/>
            <a:ext cx="2760956" cy="12081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7E3C5-862D-E877-26EA-FBA27D99EF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3757" r="17894"/>
          <a:stretch/>
        </p:blipFill>
        <p:spPr>
          <a:xfrm>
            <a:off x="5137070" y="7485398"/>
            <a:ext cx="2237174" cy="12081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27BA4C-DEBF-426B-E83D-27F124751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787" b="5594"/>
          <a:stretch/>
        </p:blipFill>
        <p:spPr>
          <a:xfrm>
            <a:off x="0" y="1877627"/>
            <a:ext cx="12192000" cy="49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09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864877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JOHN DOE</a:t>
            </a:r>
          </a:p>
        </p:txBody>
      </p:sp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87E2EF-800B-F155-3586-D5A5CD409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11263"/>
            <a:ext cx="11206162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 </a:t>
            </a:r>
            <a:endParaRPr lang="en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A56EF-C86D-9C24-D2ED-9100A38C3D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211263"/>
            <a:ext cx="539496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706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</a:t>
            </a:r>
            <a:endParaRPr lang="en-MX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John Doe</a:t>
            </a:r>
            <a:endParaRPr lang="en-MX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70B6598-8CAB-2259-48E1-A3E5F3F9CF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49049E8-CA35-3E9B-573C-E9371127F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211263"/>
            <a:ext cx="6338711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7C77-DAF7-A8EF-776A-ABBD638B6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656064" cy="631296"/>
          </a:xfrm>
        </p:spPr>
        <p:txBody>
          <a:bodyPr>
            <a:normAutofit/>
          </a:bodyPr>
          <a:lstStyle/>
          <a:p>
            <a:r>
              <a:rPr lang="en-US" dirty="0">
                <a:latin typeface="Poppins"/>
                <a:cs typeface="Poppins"/>
              </a:rPr>
              <a:t>Design Patterns Unveiled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AFBA-F218-C232-EF47-A18390B01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Practices and Pitfalls for Modern Software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1DE42-C80B-8EE9-D916-74FAE275982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519063" y="4927107"/>
            <a:ext cx="4155093" cy="1218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oppins SemiBold"/>
                <a:cs typeface="Poppins SemiBold"/>
              </a:rPr>
              <a:t>Gregg Flagg</a:t>
            </a:r>
          </a:p>
          <a:p>
            <a:r>
              <a:rPr lang="en-US" dirty="0">
                <a:latin typeface="Poppins SemiBold"/>
                <a:cs typeface="Poppins SemiBold"/>
              </a:rPr>
              <a:t>Chris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433A990-28E0-04F8-36C4-CEC015BF47D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441" y="643466"/>
            <a:ext cx="836511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Queue-Based Load Leveling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Services that are part of your solution may be subject to intermittent heavy load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SQL databases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Storage services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External APIs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Unpredictable spikes can overload the service 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Timeouts, throttling limits, seriously degraded response times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 concurrent nature of the heavy load is often the culprit</a:t>
            </a: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670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Introduce a queue between the caller and the service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Rather than directly calling the service, the client puts a message on a queue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 receiver on the other end picks up messages from the queue at a steady, consistent rate then performs the actual work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Such as calling an external API or making a database update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During high volume, messages can be enqueued as quickly as necessary but dequeued and processed at a rate appropriate for the service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Thus “leveling” the load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Caveats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This pattern is inherently one-way.  If a given task requires a response, additional mechanisms are required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Rate leveling can be hard to implement correctly</a:t>
            </a:r>
          </a:p>
          <a:p>
            <a:pPr marL="1200150" lvl="2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Load test early and often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endParaRPr lang="en-US">
              <a:latin typeface="Khula"/>
              <a:cs typeface="Khul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B4A5B39A-0338-10BA-E766-0B1EDCEAC63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r="1549" b="3"/>
          <a:stretch/>
        </p:blipFill>
        <p:spPr>
          <a:xfrm>
            <a:off x="549728" y="131910"/>
            <a:ext cx="11092543" cy="62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3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Claim Check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Message-based architectures often need to handle large messages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200">
                <a:latin typeface="Khula"/>
                <a:cs typeface="Khula"/>
              </a:rPr>
              <a:t>“User updates their profile pic”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200">
                <a:latin typeface="Khula"/>
                <a:cs typeface="Khula"/>
              </a:rPr>
              <a:t>“CT machine sends images to radiologist”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200">
                <a:latin typeface="Khula"/>
                <a:cs typeface="Khula"/>
              </a:rPr>
              <a:t>“Artist uploads new album tracks”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Your first instinct might be to store these large payloads </a:t>
            </a:r>
            <a:r>
              <a:rPr lang="en-US" b="1">
                <a:latin typeface="Khula"/>
                <a:cs typeface="Khula"/>
              </a:rPr>
              <a:t>in </a:t>
            </a:r>
            <a:r>
              <a:rPr lang="en-US">
                <a:latin typeface="Khula"/>
                <a:cs typeface="Khula"/>
              </a:rPr>
              <a:t>the messages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You are not alone </a:t>
            </a:r>
            <a:r>
              <a:rPr lang="en-US" b="1" i="0">
                <a:solidFill>
                  <a:srgbClr val="000000"/>
                </a:solidFill>
                <a:effectLst/>
                <a:latin typeface="Apple Color Emoji"/>
              </a:rPr>
              <a:t>🙈</a:t>
            </a:r>
            <a:endParaRPr lang="en-US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“Azure Service Bus messages can be 100 MB!”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Just because you </a:t>
            </a:r>
            <a:r>
              <a:rPr lang="en-US" b="1">
                <a:latin typeface="Khula"/>
                <a:cs typeface="Khula"/>
              </a:rPr>
              <a:t>can,</a:t>
            </a:r>
            <a:r>
              <a:rPr lang="en-US">
                <a:latin typeface="Khula"/>
                <a:cs typeface="Khula"/>
              </a:rPr>
              <a:t> doesn’t mean you </a:t>
            </a:r>
            <a:r>
              <a:rPr lang="en-US" b="1">
                <a:latin typeface="Khula"/>
                <a:cs typeface="Khula"/>
              </a:rPr>
              <a:t>should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This will result in slow enqueuing and dequeuing 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Trust me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>
              <a:latin typeface="Khula"/>
              <a:cs typeface="Khula"/>
            </a:endParaRP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Store the payload in a fast, cheap storage mechanism and only pass the reference in the message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Reference = the Claim Check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Like passing around a claim check that you ultimately use to pick up a piece of luggage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Usually something simple like a GUID or URL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This works especially well in a complex architecture where a message is enqueued/dequeued multiple times but where each consumer does not need to process the (whole) payload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NoSQL databases and Azure Blob Storage work well for this pattern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Caveat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Additional load and latency caused by write/reads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oppins Medium"/>
                <a:cs typeface="Poppins Medium"/>
              </a:rPr>
              <a:t>Problem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oppins Medium"/>
                <a:cs typeface="Poppins Medium"/>
              </a:rPr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9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9D6F007D-F608-95C8-2372-83825976D2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43467" y="1687907"/>
            <a:ext cx="10905066" cy="34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Eventual Consistency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Many (most?) systems are designed to be strongly consistent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200">
                <a:latin typeface="Khula"/>
                <a:cs typeface="Khula"/>
              </a:rPr>
              <a:t>Data at all points is always consistent, all the time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Especially true of SQL-based data stores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 old “ACID” properties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But when you’re building really highly scalable, large cloud-based systems, this becomes a problem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Read: impossible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Geographically disperse data stores should not/cannot be made to be updated simultaneously everywhere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Think about a geo-replicated social media application that runs in literally dozens of data centers around the world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And what about availability?  What happens with a catastrophic failure of a data center?  Or long-running outage?</a:t>
            </a: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6894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“Applications must lie” – </a:t>
            </a:r>
            <a:r>
              <a:rPr lang="en-US" err="1">
                <a:latin typeface="Khula"/>
                <a:cs typeface="Khula"/>
              </a:rPr>
              <a:t>Uli</a:t>
            </a:r>
            <a:r>
              <a:rPr lang="en-US">
                <a:latin typeface="Khula"/>
                <a:cs typeface="Khula"/>
              </a:rPr>
              <a:t> </a:t>
            </a:r>
            <a:r>
              <a:rPr lang="en-US" err="1">
                <a:latin typeface="Khula"/>
                <a:cs typeface="Khula"/>
              </a:rPr>
              <a:t>Homann</a:t>
            </a:r>
            <a:r>
              <a:rPr lang="en-US">
                <a:latin typeface="Khula"/>
                <a:cs typeface="Khula"/>
              </a:rPr>
              <a:t>, Microsoft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Core concept: updates can ripple through the system (at their own pace) if the system </a:t>
            </a:r>
            <a:r>
              <a:rPr lang="en-US" i="1">
                <a:latin typeface="Khula"/>
                <a:cs typeface="Khula"/>
              </a:rPr>
              <a:t>eventually</a:t>
            </a:r>
            <a:r>
              <a:rPr lang="en-US">
                <a:latin typeface="Khula"/>
                <a:cs typeface="Khula"/>
              </a:rPr>
              <a:t> becomes </a:t>
            </a:r>
            <a:r>
              <a:rPr lang="en-US" i="1">
                <a:latin typeface="Khula"/>
                <a:cs typeface="Khula"/>
              </a:rPr>
              <a:t>consistent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Does it matter if a social media user in the US sees another user’s post 30 seconds after someone in Europe?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Simple concept.  Not so simple to implement.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So how do we achieve it?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First, start considering the consistency needs of each dataset with your system </a:t>
            </a:r>
            <a:r>
              <a:rPr lang="en-US" i="1">
                <a:latin typeface="Khula"/>
                <a:cs typeface="Khula"/>
              </a:rPr>
              <a:t>independently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Mixing consistency models is very common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Put these tools in your toolbox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Idempotency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Compensating transactions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Data partitioning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Take advantage of the platform capabilities in Azure!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>
              <a:latin typeface="Khula"/>
              <a:cs typeface="Khul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3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diagram of a computer&#10;&#10;Description automatically generated with low confidence">
            <a:extLst>
              <a:ext uri="{FF2B5EF4-FFF2-40B4-BE49-F238E27FC236}">
                <a16:creationId xmlns:a16="http://schemas.microsoft.com/office/drawing/2014/main" id="{0705C217-FD93-FB88-4FE3-06396F5796F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15082" y="1371600"/>
            <a:ext cx="5565789" cy="3835400"/>
          </a:xfrm>
        </p:spPr>
      </p:pic>
      <p:pic>
        <p:nvPicPr>
          <p:cNvPr id="20" name="Content Placeholder 19" descr="A diagram of a computer&#10;&#10;Description automatically generated with low confidence">
            <a:extLst>
              <a:ext uri="{FF2B5EF4-FFF2-40B4-BE49-F238E27FC236}">
                <a16:creationId xmlns:a16="http://schemas.microsoft.com/office/drawing/2014/main" id="{EEB29582-E5B0-E92A-E235-54EF38EEDE1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863273" y="1371600"/>
            <a:ext cx="6227839" cy="3692789"/>
          </a:xfrm>
        </p:spPr>
      </p:pic>
    </p:spTree>
    <p:extLst>
      <p:ext uri="{BB962C8B-B14F-4D97-AF65-F5344CB8AC3E}">
        <p14:creationId xmlns:p14="http://schemas.microsoft.com/office/powerpoint/2010/main" val="151960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Cache-Aside pattern and No Caching </a:t>
            </a:r>
            <a:r>
              <a:rPr lang="en-US">
                <a:solidFill>
                  <a:srgbClr val="FF0000"/>
                </a:solidFill>
                <a:latin typeface="Poppins"/>
                <a:cs typeface="Poppins"/>
              </a:rPr>
              <a:t>anti-</a:t>
            </a:r>
            <a:r>
              <a:rPr lang="en-US">
                <a:latin typeface="Poppins"/>
                <a:cs typeface="Poppins"/>
              </a:rPr>
              <a:t>pattern 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Hot take: caching data is good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But…  implementing a cache can sometimes be tricky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“All caching implies policy”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Getting expiration and eviction correct for your app is not always straightforward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 cache should sometimes be treated as eventually consistent</a:t>
            </a: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There are multiple caching patterns, so carefully select the one(s) you’ll use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Read-through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Write-through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Write-behind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Cache-aside 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More…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 Cache-Aside pattern is also known as “lazy loading”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 idea is that the application first checks the cache for the required data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If it’s not found, the app requests from the database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Then the app updates the cache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Contrast this with the other caching patterns in which the app treats the cache as always (strongly) consistent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screenshot, circle, colorfulness, diagram&#10;&#10;Description automatically generated">
            <a:extLst>
              <a:ext uri="{FF2B5EF4-FFF2-40B4-BE49-F238E27FC236}">
                <a16:creationId xmlns:a16="http://schemas.microsoft.com/office/drawing/2014/main" id="{35A95A9F-1EF9-45C3-6426-2E80A225D5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73980" y="643466"/>
            <a:ext cx="1044403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Poppins"/>
                <a:cs typeface="Poppins"/>
              </a:rPr>
              <a:t>Circuit Breaker, Retry (patterns), and Retry Storm </a:t>
            </a:r>
            <a:r>
              <a:rPr lang="en-US">
                <a:solidFill>
                  <a:srgbClr val="FF0000"/>
                </a:solidFill>
                <a:latin typeface="Poppins"/>
                <a:cs typeface="Poppins"/>
              </a:rPr>
              <a:t>anti-</a:t>
            </a:r>
            <a:r>
              <a:rPr lang="en-US">
                <a:latin typeface="Poppins"/>
                <a:cs typeface="Poppins"/>
              </a:rPr>
              <a:t>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Distributed environments inevitably fail due to various transient faults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We’re often more focused happy path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/>
              <a:t>Left unhandled often leads to unnecessary resource constraints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Increase focus on non-happy path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Track failures in a stateful manner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Closed – defined failure threshold with smart retry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Open – no calls based on timer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Half-Open – defined success count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Consider business requirements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Fail fast for non-critical operations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Monitor and adjust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>
              <a:latin typeface="Khula"/>
              <a:cs typeface="Khul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5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133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ircuit breaker&#10;&#10;Description automatically generated">
            <a:extLst>
              <a:ext uri="{FF2B5EF4-FFF2-40B4-BE49-F238E27FC236}">
                <a16:creationId xmlns:a16="http://schemas.microsoft.com/office/drawing/2014/main" id="{1D935A87-92A5-E0EA-A2A8-2C1895DC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68" y="3039743"/>
            <a:ext cx="7229929" cy="3203133"/>
          </a:xfrm>
          <a:prstGeom prst="rect">
            <a:avLst/>
          </a:prstGeom>
        </p:spPr>
      </p:pic>
      <p:pic>
        <p:nvPicPr>
          <p:cNvPr id="9" name="Picture 8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158F96FC-4337-1C6E-783B-48E8F3F3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3" y="97971"/>
            <a:ext cx="12071681" cy="28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Throttling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The cloud gives the impression of “infinite” resources!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Relying solely on auto-scaling can become very expensive and hide underlying issues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Khula"/>
                <a:cs typeface="Khula"/>
              </a:rPr>
              <a:t>”The more requests, the better!”</a:t>
            </a:r>
          </a:p>
          <a:p>
            <a:pPr>
              <a:lnSpc>
                <a:spcPct val="100000"/>
              </a:lnSpc>
            </a:pPr>
            <a:endParaRPr lang="en-US" sz="12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Define a Service Level Agreement (SLA)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Analyze your traffic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Find patterns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Auto-scale with purpose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Get creative but not </a:t>
            </a:r>
            <a:r>
              <a:rPr lang="en-US" sz="1800" err="1">
                <a:latin typeface="Khula"/>
                <a:cs typeface="Khula"/>
              </a:rPr>
              <a:t>toooo</a:t>
            </a:r>
            <a:r>
              <a:rPr lang="en-US" sz="1800">
                <a:latin typeface="Khula"/>
                <a:cs typeface="Khula"/>
              </a:rPr>
              <a:t> creative!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Reject requests after # times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Degrade quality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Load leveling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Defer operations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endParaRPr lang="en-US" sz="1800">
              <a:latin typeface="Khula"/>
              <a:cs typeface="Khul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80A5713-194B-E755-5E26-DDC4472093B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0" y="1001487"/>
            <a:ext cx="6091664" cy="4506685"/>
          </a:xfrm>
        </p:spPr>
      </p:pic>
      <p:pic>
        <p:nvPicPr>
          <p:cNvPr id="11" name="Content Placeholder 10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81ACE68D-2711-6121-02C8-024614EA72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6294786" y="892629"/>
            <a:ext cx="5801867" cy="4615543"/>
          </a:xfrm>
        </p:spPr>
      </p:pic>
    </p:spTree>
    <p:extLst>
      <p:ext uri="{BB962C8B-B14F-4D97-AF65-F5344CB8AC3E}">
        <p14:creationId xmlns:p14="http://schemas.microsoft.com/office/powerpoint/2010/main" val="811093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>
                <a:latin typeface="Poppins"/>
                <a:cs typeface="Poppins"/>
              </a:rPr>
              <a:t>Chatty I/O, Busy Database, Extraneous Fetching </a:t>
            </a:r>
            <a:r>
              <a:rPr lang="en-US" sz="2400">
                <a:solidFill>
                  <a:srgbClr val="FF0000"/>
                </a:solidFill>
                <a:latin typeface="Poppins"/>
                <a:cs typeface="Poppins"/>
              </a:rPr>
              <a:t>anti-</a:t>
            </a:r>
            <a:r>
              <a:rPr lang="en-US" sz="2400">
                <a:latin typeface="Poppins"/>
                <a:cs typeface="Poppins"/>
              </a:rPr>
              <a:t>patterns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High latency and low throughput – users complaining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Object oriented programming != database queries (ORM Problems)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Lack of understanding of what performs I/O operations vs in-memory operations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Entity Framework in-memory operations (</a:t>
            </a:r>
            <a:r>
              <a:rPr lang="en-US" sz="1800" err="1">
                <a:latin typeface="Khula"/>
                <a:cs typeface="Khula"/>
              </a:rPr>
              <a:t>IEnumerable</a:t>
            </a:r>
            <a:r>
              <a:rPr lang="en-US" sz="1800">
                <a:latin typeface="Khula"/>
                <a:cs typeface="Khula"/>
              </a:rPr>
              <a:t> vs </a:t>
            </a:r>
            <a:r>
              <a:rPr lang="en-US" sz="1800" err="1">
                <a:latin typeface="Khula"/>
                <a:cs typeface="Khula"/>
              </a:rPr>
              <a:t>IQueryable</a:t>
            </a:r>
            <a:r>
              <a:rPr lang="en-US" sz="1800">
                <a:latin typeface="Khula"/>
                <a:cs typeface="Khula"/>
              </a:rPr>
              <a:t>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Predicting the future is like playing darts with a blindfold – you’re bound to miss the target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Pushing too many operations to the database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XML, string manipulation, complex calculations, etc.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1800">
              <a:latin typeface="Khula"/>
              <a:cs typeface="Khula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 sz="1800">
              <a:latin typeface="Khula"/>
              <a:cs typeface="Khula"/>
            </a:endParaRPr>
          </a:p>
          <a:p>
            <a:pPr>
              <a:lnSpc>
                <a:spcPct val="100000"/>
              </a:lnSpc>
            </a:pPr>
            <a:endParaRPr lang="en-US" sz="180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YAGNI (You </a:t>
            </a:r>
            <a:r>
              <a:rPr lang="en-US" sz="1800" err="1">
                <a:latin typeface="Khula"/>
                <a:cs typeface="Khula"/>
              </a:rPr>
              <a:t>ain’t</a:t>
            </a:r>
            <a:r>
              <a:rPr lang="en-US" sz="1800">
                <a:latin typeface="Khula"/>
                <a:cs typeface="Khula"/>
              </a:rPr>
              <a:t> </a:t>
            </a:r>
            <a:r>
              <a:rPr lang="en-US" sz="1800" err="1">
                <a:latin typeface="Khula"/>
                <a:cs typeface="Khula"/>
              </a:rPr>
              <a:t>gonna</a:t>
            </a:r>
            <a:r>
              <a:rPr lang="en-US" sz="1800">
                <a:latin typeface="Khula"/>
                <a:cs typeface="Khula"/>
              </a:rPr>
              <a:t> need it)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Sometimes throw best practices out the door!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Monitor database performance and adjust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Prefer memory transactions over I/O – mostly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Sometimes it is better to keep objects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0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Gateway Offload 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Old habits die hard!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Auth, SSL, logging, monitoring, throttling are all solved problems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We don’t know what we don’t know!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Ignorance is bliss!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Simplification!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Larger focus on outcomes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Use a Gateway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App Gateway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Load Balancer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Front Door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API Management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800">
                <a:latin typeface="Khula"/>
                <a:cs typeface="Khula"/>
              </a:rPr>
              <a:t>Don’t forget the App Proxy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8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Wrap-up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24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6E30-DAC4-C290-B14F-E3A1C7BB6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A1E0D-0ACC-9BA7-C41D-973DC77ECB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External Configuration Store</a:t>
            </a:r>
            <a:endParaRPr lang="en-US" sz="1200" dirty="0">
              <a:latin typeface="Khula"/>
              <a:cs typeface="Khula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Event Sourcing / Materialized View</a:t>
            </a:r>
            <a:endParaRPr lang="en-US" sz="1200" dirty="0">
              <a:latin typeface="Khula"/>
              <a:cs typeface="Khula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Improper Instantiation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CQRS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Pipes and Filters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Lots more!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3BD7E-8B28-9A52-2DD7-DBA43E2A47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good patterns to explore</a:t>
            </a:r>
          </a:p>
        </p:txBody>
      </p:sp>
      <p:pic>
        <p:nvPicPr>
          <p:cNvPr id="5" name="Picture 2" descr="Design Patterns | Anbreen Sheikh">
            <a:extLst>
              <a:ext uri="{FF2B5EF4-FFF2-40B4-BE49-F238E27FC236}">
                <a16:creationId xmlns:a16="http://schemas.microsoft.com/office/drawing/2014/main" id="{FAF6772F-445D-85A2-B09D-D80367358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599" y="1744134"/>
            <a:ext cx="4194951" cy="331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74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39AE-6BD2-55A8-1F03-B0557F9E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62AD5-B029-C23C-01EB-1E0637BA19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Build familiarity with common patterns and anti-patterns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Recognize where you’re already using some in your projects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Keep patterns in mind when designing new systems and subsystems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And when writing code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Resources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Microsoft Cloud Design Patterns website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Martin Fowler’s writings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Enterprise Integration Patterns website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Well-Architected Framework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Caveat: 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Be careful about assigning too much weight to the “classic” works in this space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F83DD-CDB6-062F-B98C-5F2FB98F69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Where to go </a:t>
            </a:r>
            <a:r>
              <a:rPr lang="en-US"/>
              <a:t>from here?</a:t>
            </a:r>
            <a:endParaRPr lang="en-US" dirty="0"/>
          </a:p>
        </p:txBody>
      </p:sp>
      <p:pic>
        <p:nvPicPr>
          <p:cNvPr id="5" name="Picture 4" descr="A person with long hair and beard&#10;&#10;Description automatically generated with medium confidence">
            <a:extLst>
              <a:ext uri="{FF2B5EF4-FFF2-40B4-BE49-F238E27FC236}">
                <a16:creationId xmlns:a16="http://schemas.microsoft.com/office/drawing/2014/main" id="{B5AEB005-A6C6-7744-3773-B889A490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537" y="2127250"/>
            <a:ext cx="4419895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Q&amp;A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45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D9CEBE-71CC-9C9C-88F9-3B52B73E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12449"/>
            <a:ext cx="10515600" cy="508001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9AD2F82-BC2F-1598-1533-8220A2D45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720450"/>
            <a:ext cx="10515600" cy="528370"/>
          </a:xfrm>
        </p:spPr>
        <p:txBody>
          <a:bodyPr/>
          <a:lstStyle/>
          <a:p>
            <a:pPr algn="ctr"/>
            <a:r>
              <a:rPr lang="en-US" dirty="0"/>
              <a:t>Connect with us!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C8BDB-893D-0556-4CC5-D0C662EBDE03}"/>
              </a:ext>
            </a:extLst>
          </p:cNvPr>
          <p:cNvSpPr txBox="1"/>
          <p:nvPr/>
        </p:nvSpPr>
        <p:spPr>
          <a:xfrm>
            <a:off x="1749892" y="1424621"/>
            <a:ext cx="1667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Gregg Flagg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CFC7D-18A5-94F4-4E9B-0B3196E1A61A}"/>
              </a:ext>
            </a:extLst>
          </p:cNvPr>
          <p:cNvSpPr txBox="1"/>
          <p:nvPr/>
        </p:nvSpPr>
        <p:spPr>
          <a:xfrm>
            <a:off x="8510140" y="1424620"/>
            <a:ext cx="1681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Chris Steele</a:t>
            </a: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E2BD2240-9F90-81FE-2756-457CDC02C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50" y="4259872"/>
            <a:ext cx="2095392" cy="2095392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D512C47-5FDC-2CC5-B416-AF897D1B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799" y="4261288"/>
            <a:ext cx="2093976" cy="2093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89887F-4681-DDDC-FC92-AB0B2C842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99" y="2242520"/>
            <a:ext cx="1681294" cy="1661119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4E7ADA7-6BC9-0951-51D3-BD75AE36F5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47" t="11666" r="14065" b="6335"/>
          <a:stretch/>
        </p:blipFill>
        <p:spPr>
          <a:xfrm>
            <a:off x="8315644" y="2283346"/>
            <a:ext cx="2070287" cy="15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1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9CD3-46C2-76FD-51A2-B7DCE9D3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Discussion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74EA2C-41AC-B47D-2048-D9CE3C678F0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724563" y="0"/>
            <a:ext cx="6467437" cy="63426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03FB14-B1C8-4602-B6C2-20DF9DD836E2}"/>
              </a:ext>
            </a:extLst>
          </p:cNvPr>
          <p:cNvSpPr>
            <a:spLocks noChangeAspect="1"/>
          </p:cNvSpPr>
          <p:nvPr/>
        </p:nvSpPr>
        <p:spPr>
          <a:xfrm>
            <a:off x="894300" y="1404005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953D06-C0EE-118B-52D3-59F9FD72F8D0}"/>
              </a:ext>
            </a:extLst>
          </p:cNvPr>
          <p:cNvSpPr>
            <a:spLocks noChangeAspect="1"/>
          </p:cNvSpPr>
          <p:nvPr/>
        </p:nvSpPr>
        <p:spPr>
          <a:xfrm>
            <a:off x="894299" y="2352130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AD3661-053F-26D6-A1C6-99A556CF5D00}"/>
              </a:ext>
            </a:extLst>
          </p:cNvPr>
          <p:cNvSpPr>
            <a:spLocks noChangeAspect="1"/>
          </p:cNvSpPr>
          <p:nvPr/>
        </p:nvSpPr>
        <p:spPr>
          <a:xfrm>
            <a:off x="894298" y="3300254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4E1C52-1656-4652-A480-B47222FD5139}"/>
              </a:ext>
            </a:extLst>
          </p:cNvPr>
          <p:cNvSpPr>
            <a:spLocks noChangeAspect="1"/>
          </p:cNvSpPr>
          <p:nvPr/>
        </p:nvSpPr>
        <p:spPr>
          <a:xfrm>
            <a:off x="894298" y="4248379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362CBBB-7263-8689-876B-21B5EBFC3102}"/>
              </a:ext>
            </a:extLst>
          </p:cNvPr>
          <p:cNvSpPr txBox="1">
            <a:spLocks/>
          </p:cNvSpPr>
          <p:nvPr/>
        </p:nvSpPr>
        <p:spPr>
          <a:xfrm>
            <a:off x="1750264" y="1582015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Speaker Introductions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ea typeface="+mn-ea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CF2677E-A842-E053-55A2-AB1EE267AF09}"/>
              </a:ext>
            </a:extLst>
          </p:cNvPr>
          <p:cNvSpPr>
            <a:spLocks noChangeAspect="1"/>
          </p:cNvSpPr>
          <p:nvPr/>
        </p:nvSpPr>
        <p:spPr>
          <a:xfrm>
            <a:off x="894297" y="5196503"/>
            <a:ext cx="684719" cy="684719"/>
          </a:xfrm>
          <a:prstGeom prst="ellipse">
            <a:avLst/>
          </a:prstGeom>
          <a:solidFill>
            <a:srgbClr val="005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E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92A52D-BC55-30A8-8893-891249B64BEF}"/>
              </a:ext>
            </a:extLst>
          </p:cNvPr>
          <p:cNvSpPr txBox="1">
            <a:spLocks/>
          </p:cNvSpPr>
          <p:nvPr/>
        </p:nvSpPr>
        <p:spPr>
          <a:xfrm>
            <a:off x="1750263" y="2530827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Presentation Overview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ea typeface="+mn-ea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093AE76-7BAB-E9DB-4D0D-B5BF34B8B394}"/>
              </a:ext>
            </a:extLst>
          </p:cNvPr>
          <p:cNvSpPr txBox="1">
            <a:spLocks/>
          </p:cNvSpPr>
          <p:nvPr/>
        </p:nvSpPr>
        <p:spPr>
          <a:xfrm>
            <a:off x="1750262" y="3479639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Patterns and Anti-patterns</a:t>
            </a:r>
            <a:endParaRPr lang="en-US">
              <a:ea typeface="+mn-ea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AABBE1D-7D8B-1DB3-218B-D882BA92D9A5}"/>
              </a:ext>
            </a:extLst>
          </p:cNvPr>
          <p:cNvSpPr txBox="1">
            <a:spLocks/>
          </p:cNvSpPr>
          <p:nvPr/>
        </p:nvSpPr>
        <p:spPr>
          <a:xfrm>
            <a:off x="1750261" y="4423535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Wrap-up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D85B61-59DC-6F40-47EC-47AF3DF7C779}"/>
              </a:ext>
            </a:extLst>
          </p:cNvPr>
          <p:cNvSpPr txBox="1">
            <a:spLocks/>
          </p:cNvSpPr>
          <p:nvPr/>
        </p:nvSpPr>
        <p:spPr>
          <a:xfrm>
            <a:off x="1750261" y="5372347"/>
            <a:ext cx="4014281" cy="3301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solidFill>
                  <a:schemeClr val="tx1">
                    <a:lumMod val="95000"/>
                    <a:lumOff val="5000"/>
                  </a:schemeClr>
                </a:solidFill>
                <a:latin typeface="Khula"/>
                <a:ea typeface="+mn-ea"/>
                <a:cs typeface="Khul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85788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DC98E392-95D3-AB3B-1F15-A03C8ED7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Speaker Introductions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Speakers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Director of Consulting, Improving Ohio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Architect and technical leader with over 25 years of experience in the industry.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Areas of expertise are hyperscale cloud systems, Connected Vehicle platforms, Internet-of-Things (IoT), performance engineering and solution architecture in highly diverse technology portfolios.</a:t>
            </a:r>
            <a:endParaRPr lang="en-US" sz="1200" dirty="0">
              <a:latin typeface="Khula"/>
              <a:cs typeface="Khula"/>
            </a:endParaRPr>
          </a:p>
          <a:p>
            <a:pPr>
              <a:lnSpc>
                <a:spcPct val="100000"/>
              </a:lnSpc>
            </a:pPr>
            <a:endParaRPr lang="en-US" sz="12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Director of Consulting, Improving Ohio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IT professional with over thirteen years of experience delivering quality-driven software solutions.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Focuses on providing highly scalable and maintainable web and cloud-based solutions.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Khula"/>
              <a:cs typeface="Khula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oppins Medium"/>
                <a:cs typeface="Poppins Medium"/>
              </a:rPr>
              <a:t>Gregg Flagg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oppins Medium"/>
                <a:cs typeface="Poppins Medium"/>
              </a:rPr>
              <a:t>Chris Steele</a:t>
            </a:r>
            <a:endParaRPr lang="en-US" dirty="0"/>
          </a:p>
        </p:txBody>
      </p:sp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6F4AA14-3FB1-523F-8124-038203DE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406" y="3552509"/>
            <a:ext cx="2503722" cy="1669148"/>
          </a:xfrm>
          <a:prstGeom prst="rect">
            <a:avLst/>
          </a:prstGeom>
        </p:spPr>
      </p:pic>
      <p:pic>
        <p:nvPicPr>
          <p:cNvPr id="7" name="Picture 6" descr="Logo">
            <a:extLst>
              <a:ext uri="{FF2B5EF4-FFF2-40B4-BE49-F238E27FC236}">
                <a16:creationId xmlns:a16="http://schemas.microsoft.com/office/drawing/2014/main" id="{B8C11598-9BE9-7CD9-B136-83DF384D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669" y="5077950"/>
            <a:ext cx="3227632" cy="1434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31475A-E989-6ECF-3085-A58C72BDB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39" y="3812843"/>
            <a:ext cx="1425925" cy="14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p"/>
      <p:bldP spid="4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Presentation Overview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8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About this talk…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What is a design pattern?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“A common solution to a recurring problem”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Patterns form at different levels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Architectural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Design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Code/implementation 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Not just cloud.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Patterns vs. anti-patterns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An introduction to some of our favorites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And not-so-favorite anti-patterns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The idea is to give you a small taste of what’s out there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And hopefully leave you with a desire to learn more and apply to your own projects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oppins Medium"/>
                <a:cs typeface="Poppins Medium"/>
              </a:rPr>
              <a:t>Why talk about patterns?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oppins Medium"/>
                <a:cs typeface="Poppins Medium"/>
              </a:rPr>
              <a:t>What we’ll cover</a:t>
            </a:r>
            <a:endParaRPr lang="en-US" dirty="0"/>
          </a:p>
        </p:txBody>
      </p:sp>
      <p:pic>
        <p:nvPicPr>
          <p:cNvPr id="8" name="Picture 7" descr="A person with long hair and beard&#10;&#10;Description automatically generated with medium confidence">
            <a:extLst>
              <a:ext uri="{FF2B5EF4-FFF2-40B4-BE49-F238E27FC236}">
                <a16:creationId xmlns:a16="http://schemas.microsoft.com/office/drawing/2014/main" id="{7754C6C0-A389-F30C-CD5A-B77334F1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537" y="3590471"/>
            <a:ext cx="4419895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ED38-4F7D-E0A1-D389-51E7A2D6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"/>
                <a:cs typeface="Poppins"/>
              </a:rPr>
              <a:t>Patterns and Anti-Patterns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58446-7837-7D73-3852-A1435B929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3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8AB0-821B-4584-F9EF-152F7FED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oppins"/>
                <a:cs typeface="Poppins"/>
              </a:rPr>
              <a:t>Synchronous I/O </a:t>
            </a:r>
            <a:r>
              <a:rPr lang="en-US">
                <a:solidFill>
                  <a:srgbClr val="FF0000"/>
                </a:solidFill>
                <a:latin typeface="Poppins"/>
                <a:cs typeface="Poppins"/>
              </a:rPr>
              <a:t>anti-</a:t>
            </a:r>
            <a:r>
              <a:rPr lang="en-US">
                <a:latin typeface="Poppins"/>
                <a:cs typeface="Poppins"/>
              </a:rPr>
              <a:t>pattern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48CE7-6DE2-2F73-4B3C-A2D3C6AF89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7525" y="1635125"/>
            <a:ext cx="5394960" cy="4453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Systems almost always can be subjected to unexpected heavy load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Especially with cloud systems, achieving horizontal scalability (“scale-out”) means minimizing synchronous patterns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Always be asking “can I make this asynchronous?”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While very true at the design level, this is also true at the code level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Any code you write that performs I/O is a potential culprit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Database reads/writes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External API calls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Blob storage, queue operations, file system updates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>
                <a:latin typeface="Khula"/>
                <a:cs typeface="Khula"/>
              </a:rPr>
              <a:t>Etc. Etc. Etc.</a:t>
            </a:r>
          </a:p>
          <a:p>
            <a:pPr>
              <a:lnSpc>
                <a:spcPct val="100000"/>
              </a:lnSpc>
            </a:pPr>
            <a:r>
              <a:rPr lang="en-US" sz="1200"/>
              <a:t>	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89D66-EFED-B4E3-45C6-6A9D1960B11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515" y="1635126"/>
            <a:ext cx="5394960" cy="4303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Embrace asynchronous patterns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At the design and code levels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Always utilize framework-level async methods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The async/await pattern in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Don’t forget </a:t>
            </a:r>
            <a:r>
              <a:rPr lang="en-US" b="1" dirty="0">
                <a:latin typeface="Khula"/>
                <a:cs typeface="Khula"/>
              </a:rPr>
              <a:t>your </a:t>
            </a:r>
            <a:r>
              <a:rPr lang="en-US" dirty="0">
                <a:latin typeface="Khula"/>
                <a:cs typeface="Khula"/>
              </a:rPr>
              <a:t>async methods when writing common components/frameworks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Caveat</a:t>
            </a:r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Khula"/>
                <a:cs typeface="Khula"/>
              </a:rPr>
              <a:t>Not always a single silver bullet that guarantees great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419C9-E59D-2B3B-B5C9-B47BDD5D1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313" y="1211263"/>
            <a:ext cx="5444172" cy="423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Poppins Medium"/>
                <a:cs typeface="Poppins Medium"/>
              </a:rPr>
              <a:t>Problem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156368-3ED4-9C8E-0545-714E47E767AB}"/>
              </a:ext>
            </a:extLst>
          </p:cNvPr>
          <p:cNvSpPr txBox="1">
            <a:spLocks/>
          </p:cNvSpPr>
          <p:nvPr/>
        </p:nvSpPr>
        <p:spPr>
          <a:xfrm>
            <a:off x="6279515" y="1211263"/>
            <a:ext cx="5444172" cy="423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oppins Medium"/>
                <a:cs typeface="Poppins Medium"/>
              </a:rPr>
              <a:t>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4970</TotalTime>
  <Words>1724</Words>
  <Application>Microsoft Macintosh PowerPoint</Application>
  <PresentationFormat>Widescreen</PresentationFormat>
  <Paragraphs>275</Paragraphs>
  <Slides>30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Calibri</vt:lpstr>
      <vt:lpstr>Khula SemiBold</vt:lpstr>
      <vt:lpstr>Open Sans</vt:lpstr>
      <vt:lpstr>Calibri Light</vt:lpstr>
      <vt:lpstr>Apple Color Emoji</vt:lpstr>
      <vt:lpstr>Arial</vt:lpstr>
      <vt:lpstr>Poppins Medium</vt:lpstr>
      <vt:lpstr>Poppins</vt:lpstr>
      <vt:lpstr>Poppins SemiBold</vt:lpstr>
      <vt:lpstr>Khula</vt:lpstr>
      <vt:lpstr>Century Gothic</vt:lpstr>
      <vt:lpstr>Office Theme</vt:lpstr>
      <vt:lpstr>Design Patterns Unveiled</vt:lpstr>
      <vt:lpstr>PowerPoint Presentation</vt:lpstr>
      <vt:lpstr>Today’s Discussion</vt:lpstr>
      <vt:lpstr>Speaker Introductions</vt:lpstr>
      <vt:lpstr>Speakers</vt:lpstr>
      <vt:lpstr>Presentation Overview</vt:lpstr>
      <vt:lpstr>About this talk…</vt:lpstr>
      <vt:lpstr>Patterns and Anti-Patterns</vt:lpstr>
      <vt:lpstr>Synchronous I/O anti-pattern</vt:lpstr>
      <vt:lpstr>PowerPoint Presentation</vt:lpstr>
      <vt:lpstr>Queue-Based Load Leveling pattern</vt:lpstr>
      <vt:lpstr>PowerPoint Presentation</vt:lpstr>
      <vt:lpstr>Claim Check pattern</vt:lpstr>
      <vt:lpstr>PowerPoint Presentation</vt:lpstr>
      <vt:lpstr>Eventual Consistency pattern</vt:lpstr>
      <vt:lpstr>PowerPoint Presentation</vt:lpstr>
      <vt:lpstr>Cache-Aside pattern and No Caching anti-pattern </vt:lpstr>
      <vt:lpstr>PowerPoint Presentation</vt:lpstr>
      <vt:lpstr>Circuit Breaker, Retry (patterns), and Retry Storm anti-pattern</vt:lpstr>
      <vt:lpstr>PowerPoint Presentation</vt:lpstr>
      <vt:lpstr>Throttling pattern</vt:lpstr>
      <vt:lpstr>PowerPoint Presentation</vt:lpstr>
      <vt:lpstr>Chatty I/O, Busy Database, Extraneous Fetching anti-patterns</vt:lpstr>
      <vt:lpstr>Gateway Offload pattern</vt:lpstr>
      <vt:lpstr>Wrap-up</vt:lpstr>
      <vt:lpstr>Wrapping up</vt:lpstr>
      <vt:lpstr>Wrapping Up</vt:lpstr>
      <vt:lpstr>Q&amp;A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and Anti-Patterns for Azure Applications</dc:title>
  <dc:creator>gregg.flagg@improving.com;Chris.Steele@improving.com</dc:creator>
  <cp:lastModifiedBy>Chris Steele</cp:lastModifiedBy>
  <cp:revision>7</cp:revision>
  <dcterms:created xsi:type="dcterms:W3CDTF">2022-06-17T16:05:43Z</dcterms:created>
  <dcterms:modified xsi:type="dcterms:W3CDTF">2023-06-09T19:33:19Z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0x010100D079335DDA64D24297311BE724EC7D8D</vt:lpwstr>
  </property>
</Properties>
</file>